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</p:sldMasterIdLst>
  <p:notesMasterIdLst>
    <p:notesMasterId r:id="rId30"/>
  </p:notesMasterIdLst>
  <p:sldIdLst>
    <p:sldId id="256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70" r:id="rId23"/>
    <p:sldId id="271" r:id="rId24"/>
    <p:sldId id="272" r:id="rId25"/>
    <p:sldId id="273" r:id="rId26"/>
    <p:sldId id="274" r:id="rId27"/>
    <p:sldId id="275" r:id="rId28"/>
    <p:sldId id="269" r:id="rId2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19AE4-0895-4E3D-B818-F8DF7489A5F7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27988-D3C4-497C-B728-4A3405E066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684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16/03/2016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16/03/2016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Psicología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2.4: Definición de Memoria y Olvido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Ana María Gutiérrez </a:t>
            </a:r>
            <a:r>
              <a:rPr lang="es-MX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Agíss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Julio- Diciembre 2015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Principales procesos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b="1" i="1" dirty="0" smtClean="0"/>
              <a:t>RECUERDO              </a:t>
            </a:r>
          </a:p>
          <a:p>
            <a:pPr marL="514350" indent="-514350">
              <a:buAutoNum type="arabicPeriod"/>
            </a:pPr>
            <a:endParaRPr lang="es-MX" b="1" i="1" dirty="0"/>
          </a:p>
          <a:p>
            <a:pPr marL="514350" indent="-514350">
              <a:buAutoNum type="arabicPeriod"/>
            </a:pPr>
            <a:endParaRPr lang="es-MX" b="1" i="1" dirty="0" smtClean="0"/>
          </a:p>
          <a:p>
            <a:pPr marL="514350" indent="-514350">
              <a:buAutoNum type="arabicPeriod"/>
            </a:pPr>
            <a:endParaRPr lang="es-MX" b="1" i="1" dirty="0" smtClean="0"/>
          </a:p>
          <a:p>
            <a:pPr marL="0" indent="0" algn="r">
              <a:buNone/>
            </a:pPr>
            <a:r>
              <a:rPr lang="es-MX" b="1" i="1" dirty="0" smtClean="0"/>
              <a:t>2. OLVIDO</a:t>
            </a:r>
            <a:endParaRPr lang="es-MX" b="1" i="1" dirty="0"/>
          </a:p>
        </p:txBody>
      </p:sp>
      <p:pic>
        <p:nvPicPr>
          <p:cNvPr id="4" name="Picture 2" descr="C:\Program Files\Microsoft Office\MEDIA\CAGCAT10\j019581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610809"/>
            <a:ext cx="2130425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ANd9GcTOT9xf8wz8hiwGI9-TEVbDABW3fZQ0bhTFqG4m_kFHuLPZxXT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87" y="4005064"/>
            <a:ext cx="2268537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Recuerdo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ES" sz="2400" b="1" i="1" dirty="0"/>
          </a:p>
          <a:p>
            <a:pPr marL="0" indent="0" algn="ctr">
              <a:buNone/>
            </a:pPr>
            <a:r>
              <a:rPr lang="es-MX" sz="2800" b="1" i="1" dirty="0" smtClean="0"/>
              <a:t>«Consiste </a:t>
            </a:r>
            <a:r>
              <a:rPr lang="es-MX" sz="2800" b="1" i="1" dirty="0"/>
              <a:t>en reproducir el material </a:t>
            </a:r>
            <a:r>
              <a:rPr lang="es-MX" sz="2800" b="1" i="1" dirty="0" smtClean="0"/>
              <a:t>aprendido».</a:t>
            </a:r>
            <a:endParaRPr lang="es-MX" sz="2800" b="1" i="1" dirty="0"/>
          </a:p>
          <a:p>
            <a:pPr marL="0" indent="0">
              <a:buNone/>
            </a:pPr>
            <a:endParaRPr lang="es-MX" sz="2800" dirty="0"/>
          </a:p>
          <a:p>
            <a:pPr marL="0" indent="0">
              <a:buNone/>
            </a:pPr>
            <a:r>
              <a:rPr lang="es-MX" sz="2800" b="1" i="1" dirty="0"/>
              <a:t>Esta integrado por 2 fases</a:t>
            </a:r>
            <a:r>
              <a:rPr lang="es-MX" sz="2800" b="1" i="1" dirty="0" smtClean="0"/>
              <a:t>:</a:t>
            </a:r>
          </a:p>
          <a:p>
            <a:pPr marL="0" indent="0">
              <a:buNone/>
            </a:pPr>
            <a:endParaRPr lang="es-MX" sz="2800" dirty="0"/>
          </a:p>
          <a:p>
            <a:pPr marL="0" indent="0">
              <a:buNone/>
            </a:pPr>
            <a:r>
              <a:rPr lang="es-MX" sz="2800" dirty="0"/>
              <a:t>-Repetición (se guarda toda la información)</a:t>
            </a:r>
          </a:p>
          <a:p>
            <a:pPr marL="0" indent="0">
              <a:buNone/>
            </a:pPr>
            <a:r>
              <a:rPr lang="es-MX" sz="2800" dirty="0"/>
              <a:t>-Reconstrucción (se guarda parte de la información)</a:t>
            </a:r>
          </a:p>
          <a:p>
            <a:pPr marL="0" indent="0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Olvido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  <a:p>
            <a:pPr marL="0" indent="0" algn="ctr">
              <a:lnSpc>
                <a:spcPct val="110000"/>
              </a:lnSpc>
              <a:buNone/>
              <a:defRPr/>
            </a:pPr>
            <a:r>
              <a:rPr lang="es-MX" sz="2800" dirty="0" smtClean="0"/>
              <a:t>«</a:t>
            </a:r>
            <a:r>
              <a:rPr lang="es-MX" dirty="0" smtClean="0"/>
              <a:t>Es </a:t>
            </a:r>
            <a:r>
              <a:rPr lang="es-MX" dirty="0"/>
              <a:t>el reverso de la retención, ya que, no todo lo percibido o recordado permanece de manera consciente</a:t>
            </a:r>
            <a:r>
              <a:rPr lang="es-MX" dirty="0" smtClean="0"/>
              <a:t>.»</a:t>
            </a:r>
            <a:endParaRPr lang="es-ES" dirty="0"/>
          </a:p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  <p:pic>
        <p:nvPicPr>
          <p:cNvPr id="3075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077072"/>
            <a:ext cx="1100023" cy="18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Algunas causas de olvido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600" dirty="0"/>
              <a:t>Adquisición defectuosa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600" dirty="0"/>
              <a:t>Falta de ejercicio o repetición (Teoría del decaimiento de la huella)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600" dirty="0"/>
              <a:t>Tiempo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600" dirty="0"/>
              <a:t>Estado afectivo (Teoría de a represión)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600" dirty="0"/>
              <a:t>Distractores en el momento de adquisición (Teoría de la interferencia)</a:t>
            </a:r>
            <a:endParaRPr lang="es-ES" sz="2600" dirty="0"/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</p:spTree>
    <p:extLst>
      <p:ext uri="{BB962C8B-B14F-4D97-AF65-F5344CB8AC3E}">
        <p14:creationId xmlns:p14="http://schemas.microsoft.com/office/powerpoint/2010/main" val="39379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sz="3600" b="1" i="1" dirty="0" smtClean="0"/>
              <a:t>Tema 2.4.2: Formas de evaluación de la memoria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  <a:p>
            <a:pPr marL="0" indent="0" algn="ctr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  <p:pic>
        <p:nvPicPr>
          <p:cNvPr id="5" name="Picture 5" descr="ANd9GcS7s2cIgTHSuHYaD2R5fyQ992deWgXkQb7InuyknXBuE1ZKYNY5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60848"/>
            <a:ext cx="3671887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79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sz="3600" b="1" i="1" dirty="0" smtClean="0"/>
              <a:t>Técnicas para medir la cantidad recordada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 smtClean="0"/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400" b="1" i="1" dirty="0"/>
              <a:t>Fijación. Intensidad con que un estímulo queda grabado en la conciencia.</a:t>
            </a:r>
          </a:p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dirty="0">
              <a:solidFill>
                <a:srgbClr val="800000"/>
              </a:solidFill>
            </a:endParaRPr>
          </a:p>
          <a:p>
            <a:pPr marL="0" indent="0" algn="just">
              <a:lnSpc>
                <a:spcPct val="110000"/>
              </a:lnSpc>
              <a:buNone/>
              <a:defRPr/>
            </a:pPr>
            <a:r>
              <a:rPr lang="es-MX" sz="2400" dirty="0"/>
              <a:t>-Factores biológicos (neuronas)</a:t>
            </a:r>
          </a:p>
          <a:p>
            <a:pPr marL="0" indent="0" algn="just">
              <a:lnSpc>
                <a:spcPct val="110000"/>
              </a:lnSpc>
              <a:buNone/>
              <a:defRPr/>
            </a:pPr>
            <a:r>
              <a:rPr lang="es-MX" sz="2400" dirty="0"/>
              <a:t>-Factores psicológicos (atención, repetición y el tiempo de consolidación)</a:t>
            </a:r>
          </a:p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</p:spTree>
    <p:extLst>
      <p:ext uri="{BB962C8B-B14F-4D97-AF65-F5344CB8AC3E}">
        <p14:creationId xmlns:p14="http://schemas.microsoft.com/office/powerpoint/2010/main" val="39379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sz="3600" b="1" i="1" dirty="0"/>
              <a:t>Técnicas para medir la cantidad recordada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s-MX" sz="2400" b="1" i="1" dirty="0" smtClean="0"/>
              <a:t>2</a:t>
            </a:r>
            <a:r>
              <a:rPr lang="es-MX" sz="2400" b="1" i="1" dirty="0"/>
              <a:t>. Repetición. </a:t>
            </a:r>
            <a:r>
              <a:rPr lang="es-MX" sz="2400" dirty="0"/>
              <a:t>Duplicación de la información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dirty="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s-MX" sz="2400" b="1" i="1" dirty="0"/>
              <a:t>3. Conservación. </a:t>
            </a:r>
            <a:r>
              <a:rPr lang="es-MX" sz="2400" dirty="0"/>
              <a:t>La información adquirida permanece         en reposos hasta que un estímulo lo activa.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dirty="0">
              <a:solidFill>
                <a:srgbClr val="800000"/>
              </a:solidFill>
            </a:endParaRP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s-MX" sz="2400" b="1" i="1" dirty="0"/>
              <a:t>4. Reproducción. </a:t>
            </a:r>
            <a:r>
              <a:rPr lang="es-MX" sz="2400" dirty="0"/>
              <a:t>Traer a la conciencia experiencias pasadas.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dirty="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s-MX" sz="2400" b="1" i="1" dirty="0"/>
              <a:t>5. Reconocimiento</a:t>
            </a:r>
            <a:r>
              <a:rPr lang="es-MX" sz="2400" dirty="0">
                <a:solidFill>
                  <a:srgbClr val="800000"/>
                </a:solidFill>
              </a:rPr>
              <a:t>. </a:t>
            </a:r>
            <a:r>
              <a:rPr lang="es-MX" sz="2400" dirty="0"/>
              <a:t>Determina el lugar de tiempo y espacio de la experiencia pasada.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</p:spTree>
    <p:extLst>
      <p:ext uri="{BB962C8B-B14F-4D97-AF65-F5344CB8AC3E}">
        <p14:creationId xmlns:p14="http://schemas.microsoft.com/office/powerpoint/2010/main" val="39379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sz="3600" b="1" i="1" dirty="0"/>
              <a:t>Técnicas para </a:t>
            </a:r>
            <a:r>
              <a:rPr lang="es-MX" sz="3600" b="1" i="1" dirty="0" smtClean="0"/>
              <a:t>mejorar la habilidad de la memoria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MX" sz="2800" b="1" i="1" dirty="0"/>
              <a:t>Técnica de asociación. Vincula a partir de variables diversas características de </a:t>
            </a:r>
            <a:r>
              <a:rPr lang="es-MX" sz="2800" b="1" i="1" dirty="0" smtClean="0"/>
              <a:t>objetos.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endParaRPr lang="es-MX" sz="2800" b="1" i="1" dirty="0"/>
          </a:p>
          <a:p>
            <a:pPr marL="0" indent="0" algn="just">
              <a:lnSpc>
                <a:spcPct val="110000"/>
              </a:lnSpc>
              <a:buNone/>
              <a:defRPr/>
            </a:pPr>
            <a:r>
              <a:rPr lang="es-MX" sz="2800" dirty="0"/>
              <a:t>-Ejemplos: </a:t>
            </a:r>
          </a:p>
          <a:p>
            <a:pPr marL="0" indent="0" algn="just">
              <a:lnSpc>
                <a:spcPct val="110000"/>
              </a:lnSpc>
              <a:buNone/>
              <a:defRPr/>
            </a:pPr>
            <a:r>
              <a:rPr lang="es-MX" sz="2800" dirty="0"/>
              <a:t>Puertas, volante, asiento, espejo= AUTO</a:t>
            </a:r>
          </a:p>
          <a:p>
            <a:pPr marL="0" indent="0" algn="just">
              <a:lnSpc>
                <a:spcPct val="110000"/>
              </a:lnSpc>
              <a:buNone/>
              <a:defRPr/>
            </a:pPr>
            <a:r>
              <a:rPr lang="es-MX" sz="2800" dirty="0"/>
              <a:t>Globos, pastel, regalos, payaso  = FIESTA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</p:spTree>
    <p:extLst>
      <p:ext uri="{BB962C8B-B14F-4D97-AF65-F5344CB8AC3E}">
        <p14:creationId xmlns:p14="http://schemas.microsoft.com/office/powerpoint/2010/main" val="39379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sz="3600" b="1" i="1" dirty="0"/>
              <a:t>Técnicas para mejorar la habilidad de la memoria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MX" sz="2400" b="1" i="1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s-MX" sz="2400" b="1" dirty="0"/>
              <a:t>2</a:t>
            </a:r>
            <a:r>
              <a:rPr lang="es-MX" sz="2400" dirty="0" smtClean="0"/>
              <a:t>. </a:t>
            </a:r>
            <a:r>
              <a:rPr lang="es-MX" sz="2400" b="1" i="1" dirty="0" smtClean="0"/>
              <a:t>Técnica </a:t>
            </a:r>
            <a:r>
              <a:rPr lang="es-MX" sz="2400" b="1" i="1" dirty="0"/>
              <a:t>de memoria </a:t>
            </a:r>
            <a:r>
              <a:rPr lang="es-MX" sz="2400" b="1" i="1" dirty="0" err="1"/>
              <a:t>visomotora</a:t>
            </a:r>
            <a:r>
              <a:rPr lang="es-MX" sz="2400" b="1" i="1" dirty="0"/>
              <a:t>. </a:t>
            </a:r>
            <a:r>
              <a:rPr lang="es-MX" sz="2400" dirty="0"/>
              <a:t>Capacitación a partir de la observación, ejecución y repetición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MX" sz="24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s-MX" sz="2400" b="1" i="1" dirty="0"/>
              <a:t>3. Técnica de memoria por imagen.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MX" sz="24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s-MX" sz="2400" dirty="0"/>
              <a:t>4</a:t>
            </a:r>
            <a:r>
              <a:rPr lang="es-MX" sz="2400" b="1" i="1" dirty="0"/>
              <a:t>. Técnica por repetición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MX" sz="2400" b="1" i="1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s-MX" sz="2400" b="1" i="1" dirty="0"/>
              <a:t>5. Técnica de memoria de fotografía mental.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s-MX" sz="2400" b="1" i="1" dirty="0"/>
          </a:p>
        </p:txBody>
      </p:sp>
    </p:spTree>
    <p:extLst>
      <p:ext uri="{BB962C8B-B14F-4D97-AF65-F5344CB8AC3E}">
        <p14:creationId xmlns:p14="http://schemas.microsoft.com/office/powerpoint/2010/main" val="39379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Bibliografía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  <a:defRPr/>
            </a:pPr>
            <a:r>
              <a:rPr lang="es-MX" dirty="0"/>
              <a:t>*MORRIS, Charles G. Introducción a </a:t>
            </a:r>
            <a:r>
              <a:rPr lang="es-MX" dirty="0" smtClean="0"/>
              <a:t>la Psicología</a:t>
            </a:r>
            <a:r>
              <a:rPr lang="es-MX" dirty="0"/>
              <a:t>. Ed. Prentice Hall.10ª. </a:t>
            </a:r>
          </a:p>
          <a:p>
            <a:pPr marL="0" indent="0">
              <a:buNone/>
              <a:defRPr/>
            </a:pPr>
            <a:r>
              <a:rPr lang="es-MX" dirty="0"/>
              <a:t>Edición; México:2004.</a:t>
            </a:r>
          </a:p>
          <a:p>
            <a:pPr marL="0" indent="0">
              <a:buNone/>
              <a:defRPr/>
            </a:pPr>
            <a:endParaRPr lang="es-MX" dirty="0"/>
          </a:p>
          <a:p>
            <a:pPr marL="0" indent="0" algn="just">
              <a:buFontTx/>
              <a:buNone/>
            </a:pPr>
            <a:r>
              <a:rPr lang="es-MX" dirty="0" smtClean="0"/>
              <a:t>*</a:t>
            </a:r>
            <a:r>
              <a:rPr lang="es-MX" dirty="0"/>
              <a:t>DAVIDOFF,  L. Linda. Introducción a la </a:t>
            </a:r>
          </a:p>
          <a:p>
            <a:pPr marL="0" indent="0" algn="just">
              <a:buFontTx/>
              <a:buNone/>
            </a:pPr>
            <a:r>
              <a:rPr lang="es-MX" dirty="0"/>
              <a:t>Psicología. Editorial MC. </a:t>
            </a:r>
          </a:p>
          <a:p>
            <a:pPr marL="0" indent="0" algn="just">
              <a:buFontTx/>
              <a:buNone/>
            </a:pPr>
            <a:r>
              <a:rPr lang="es-MX" dirty="0"/>
              <a:t>Graw HILL; México 1989</a:t>
            </a:r>
          </a:p>
          <a:p>
            <a:pPr marL="0" indent="0">
              <a:buNone/>
              <a:defRPr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Memory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ability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</a:t>
            </a:r>
            <a:r>
              <a:rPr lang="fr-FR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sz="55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fr-FR" sz="6000" dirty="0"/>
              <a:t> </a:t>
            </a:r>
            <a:r>
              <a:rPr lang="fr-FR" sz="6000" dirty="0" smtClean="0"/>
              <a:t>      This </a:t>
            </a:r>
            <a:r>
              <a:rPr lang="fr-FR" sz="6000" dirty="0" err="1"/>
              <a:t>material</a:t>
            </a:r>
            <a:r>
              <a:rPr lang="fr-FR" sz="6000" dirty="0"/>
              <a:t> </a:t>
            </a:r>
            <a:r>
              <a:rPr lang="fr-FR" sz="6000" dirty="0" err="1"/>
              <a:t>is</a:t>
            </a:r>
            <a:r>
              <a:rPr lang="fr-FR" sz="6000" dirty="0"/>
              <a:t> </a:t>
            </a:r>
            <a:r>
              <a:rPr lang="fr-FR" sz="6000" dirty="0" err="1"/>
              <a:t>designed</a:t>
            </a:r>
            <a:r>
              <a:rPr lang="fr-FR" sz="6000" dirty="0"/>
              <a:t> to </a:t>
            </a:r>
            <a:r>
              <a:rPr lang="fr-FR" sz="6000" dirty="0" err="1"/>
              <a:t>explain</a:t>
            </a:r>
            <a:r>
              <a:rPr lang="fr-FR" sz="6000" dirty="0"/>
              <a:t> in  a </a:t>
            </a:r>
            <a:r>
              <a:rPr lang="fr-FR" sz="6000" dirty="0" err="1"/>
              <a:t>clear</a:t>
            </a:r>
            <a:r>
              <a:rPr lang="fr-FR" sz="6000" dirty="0"/>
              <a:t> and </a:t>
            </a:r>
            <a:r>
              <a:rPr lang="fr-FR" sz="6000" dirty="0" err="1"/>
              <a:t>accesible</a:t>
            </a:r>
            <a:r>
              <a:rPr lang="fr-FR" sz="6000" dirty="0"/>
              <a:t> </a:t>
            </a:r>
            <a:r>
              <a:rPr lang="fr-FR" sz="6000" dirty="0" err="1"/>
              <a:t>way</a:t>
            </a:r>
            <a:r>
              <a:rPr lang="fr-FR" sz="6000" dirty="0"/>
              <a:t>  for </a:t>
            </a:r>
            <a:r>
              <a:rPr lang="fr-FR" sz="6000" dirty="0" err="1"/>
              <a:t>students</a:t>
            </a:r>
            <a:r>
              <a:rPr lang="fr-FR" sz="6000" dirty="0"/>
              <a:t>, the concept and main </a:t>
            </a:r>
            <a:r>
              <a:rPr lang="fr-FR" sz="6000" dirty="0" err="1"/>
              <a:t>physiological</a:t>
            </a:r>
            <a:r>
              <a:rPr lang="fr-FR" sz="6000" dirty="0"/>
              <a:t>, </a:t>
            </a:r>
            <a:r>
              <a:rPr lang="fr-FR" sz="6000" dirty="0" err="1"/>
              <a:t>psychollogical</a:t>
            </a:r>
            <a:r>
              <a:rPr lang="fr-FR" sz="6000" dirty="0"/>
              <a:t> and social </a:t>
            </a:r>
            <a:r>
              <a:rPr lang="fr-FR" sz="6000" dirty="0" err="1"/>
              <a:t>process</a:t>
            </a:r>
            <a:r>
              <a:rPr lang="fr-FR" sz="6000" dirty="0"/>
              <a:t> of cognitive </a:t>
            </a:r>
            <a:r>
              <a:rPr lang="fr-FR" sz="6000" dirty="0" err="1" smtClean="0"/>
              <a:t>memory</a:t>
            </a:r>
            <a:r>
              <a:rPr lang="fr-FR" sz="6000" dirty="0" smtClean="0"/>
              <a:t> </a:t>
            </a:r>
            <a:r>
              <a:rPr lang="fr-FR" sz="6000" dirty="0" err="1"/>
              <a:t>ability</a:t>
            </a:r>
            <a:r>
              <a:rPr lang="fr-FR" sz="6000" dirty="0"/>
              <a:t>, </a:t>
            </a:r>
            <a:r>
              <a:rPr lang="fr-FR" sz="6000" dirty="0" err="1"/>
              <a:t>likewise</a:t>
            </a:r>
            <a:r>
              <a:rPr lang="fr-FR" sz="6000" dirty="0"/>
              <a:t> the </a:t>
            </a:r>
            <a:r>
              <a:rPr lang="fr-FR" sz="6000" dirty="0" err="1"/>
              <a:t>different</a:t>
            </a:r>
            <a:r>
              <a:rPr lang="fr-FR" sz="6000" dirty="0"/>
              <a:t> </a:t>
            </a:r>
            <a:r>
              <a:rPr lang="fr-FR" sz="6000" dirty="0" err="1"/>
              <a:t>psychological</a:t>
            </a:r>
            <a:r>
              <a:rPr lang="fr-FR" sz="6000" dirty="0"/>
              <a:t> </a:t>
            </a:r>
            <a:r>
              <a:rPr lang="fr-FR" sz="6000" dirty="0" err="1"/>
              <a:t>theories</a:t>
            </a:r>
            <a:r>
              <a:rPr lang="fr-FR" sz="6000" dirty="0"/>
              <a:t> </a:t>
            </a:r>
            <a:r>
              <a:rPr lang="fr-FR" sz="6000" dirty="0" err="1"/>
              <a:t>that</a:t>
            </a:r>
            <a:r>
              <a:rPr lang="fr-FR" sz="6000" dirty="0"/>
              <a:t> </a:t>
            </a:r>
            <a:r>
              <a:rPr lang="fr-FR" sz="6000" dirty="0" err="1"/>
              <a:t>study</a:t>
            </a:r>
            <a:r>
              <a:rPr lang="fr-FR" sz="6000" dirty="0"/>
              <a:t>.</a:t>
            </a:r>
          </a:p>
          <a:p>
            <a:pPr>
              <a:lnSpc>
                <a:spcPct val="90000"/>
              </a:lnSpc>
              <a:buNone/>
            </a:pPr>
            <a:endParaRPr lang="fr-FR" sz="6000" dirty="0"/>
          </a:p>
          <a:p>
            <a:pPr>
              <a:lnSpc>
                <a:spcPct val="90000"/>
              </a:lnSpc>
              <a:buNone/>
            </a:pPr>
            <a:endParaRPr lang="fr-FR" sz="6000" dirty="0"/>
          </a:p>
          <a:p>
            <a:pPr>
              <a:lnSpc>
                <a:spcPct val="90000"/>
              </a:lnSpc>
              <a:buNone/>
            </a:pPr>
            <a:r>
              <a:rPr lang="fr-FR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4800" i="1" dirty="0" err="1" smtClean="0">
                <a:latin typeface="Arial" pitchFamily="34" charset="0"/>
                <a:cs typeface="Arial" pitchFamily="34" charset="0"/>
              </a:rPr>
              <a:t>memory</a:t>
            </a:r>
            <a:r>
              <a:rPr lang="fr-FR" sz="4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4800" i="1" dirty="0" err="1">
                <a:latin typeface="Arial" pitchFamily="34" charset="0"/>
                <a:cs typeface="Arial" pitchFamily="34" charset="0"/>
              </a:rPr>
              <a:t>ability</a:t>
            </a:r>
            <a:r>
              <a:rPr lang="fr-FR" sz="4800" i="1" dirty="0">
                <a:latin typeface="Arial" pitchFamily="34" charset="0"/>
                <a:cs typeface="Arial" pitchFamily="34" charset="0"/>
              </a:rPr>
              <a:t>, cognitive </a:t>
            </a:r>
            <a:r>
              <a:rPr lang="fr-FR" sz="4800" i="1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fr-FR" sz="4800" i="1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4800" i="1" dirty="0" err="1">
                <a:latin typeface="Arial" pitchFamily="34" charset="0"/>
                <a:cs typeface="Arial" pitchFamily="34" charset="0"/>
              </a:rPr>
              <a:t>psychological</a:t>
            </a:r>
            <a:r>
              <a:rPr lang="fr-FR" sz="48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4800" i="1" dirty="0" err="1" smtClean="0">
                <a:latin typeface="Arial" pitchFamily="34" charset="0"/>
                <a:cs typeface="Arial" pitchFamily="34" charset="0"/>
              </a:rPr>
              <a:t>theories</a:t>
            </a:r>
            <a:r>
              <a:rPr lang="fr-FR" sz="4800" i="1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55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sz="46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just"/>
            <a:r>
              <a:rPr lang="es-MX" sz="3600" b="1" dirty="0" smtClean="0"/>
              <a:t>Competencia a desarrollar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b="1" i="1" u="sng" dirty="0" smtClean="0"/>
              <a:t>Comunicación</a:t>
            </a:r>
            <a:endParaRPr lang="es-MX" b="1" i="1" u="sng" dirty="0"/>
          </a:p>
          <a:p>
            <a:pPr marL="0" indent="0">
              <a:buNone/>
            </a:pPr>
            <a:r>
              <a:rPr lang="es-MX" b="1" i="1" dirty="0" smtClean="0"/>
              <a:t>Se expresa y comunica.</a:t>
            </a:r>
          </a:p>
          <a:p>
            <a:pPr marL="0" indent="0">
              <a:buNone/>
            </a:pPr>
            <a:endParaRPr lang="es-MX" b="1" i="1" dirty="0" smtClean="0"/>
          </a:p>
          <a:p>
            <a:pPr marL="0" indent="0" algn="just">
              <a:buNone/>
            </a:pPr>
            <a:r>
              <a:rPr lang="es-ES" dirty="0"/>
              <a:t>4.- Escucha, interpreta y emite mensajes pertinentes en distintos contextos mediante la utilización de medios, códigos y herramientas apropiados.</a:t>
            </a:r>
            <a:endParaRPr lang="es-MX" dirty="0"/>
          </a:p>
          <a:p>
            <a:pPr marL="0" indent="0">
              <a:buNone/>
            </a:pPr>
            <a:endParaRPr lang="es-MX" b="1" i="1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sz="3800" b="1" dirty="0" smtClean="0"/>
              <a:t>Objetivo del tema</a:t>
            </a:r>
            <a:endParaRPr lang="es-MX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988840"/>
            <a:ext cx="8435280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s-MX" dirty="0" smtClean="0"/>
              <a:t>   Que </a:t>
            </a:r>
            <a:r>
              <a:rPr lang="es-MX" dirty="0"/>
              <a:t>el alumno defina el concepto de Memoria y de los diversos procesos que determinan su funcionamiento, para explicar su influencia en el desarrollo de sus diversas habilidades del pensamiento. </a:t>
            </a:r>
          </a:p>
          <a:p>
            <a:pPr algn="just">
              <a:lnSpc>
                <a:spcPct val="90000"/>
              </a:lnSpc>
              <a:buNone/>
            </a:pP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1026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51" y="5292547"/>
            <a:ext cx="1829714" cy="156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Definición de memoria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 algn="ctr">
              <a:buNone/>
            </a:pPr>
            <a:r>
              <a:rPr lang="es-ES" dirty="0"/>
              <a:t>“Retención en el tiempo de la información aprendida” (</a:t>
            </a:r>
            <a:r>
              <a:rPr lang="es-ES" dirty="0" err="1"/>
              <a:t>Whittaker</a:t>
            </a:r>
            <a:r>
              <a:rPr lang="es-ES" dirty="0"/>
              <a:t>, 1987)</a:t>
            </a:r>
          </a:p>
          <a:p>
            <a:pPr marL="0" indent="0" algn="ctr">
              <a:buNone/>
            </a:pPr>
            <a:endParaRPr lang="es-MX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11" y="4581128"/>
            <a:ext cx="2352675" cy="194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Autofit/>
          </a:bodyPr>
          <a:lstStyle/>
          <a:p>
            <a:pPr algn="just"/>
            <a:r>
              <a:rPr lang="es-MX" sz="3400" b="1" i="1" dirty="0" smtClean="0"/>
              <a:t>Definición de memoria</a:t>
            </a:r>
            <a:endParaRPr lang="es-MX" sz="34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ES" dirty="0"/>
              <a:t>«Es la función psíquica que permite reproducir estados de conciencia anteriores recordados como pertenecientes a la experiencia propia y localizarlos, es decir el pasado en el presente».</a:t>
            </a:r>
          </a:p>
          <a:p>
            <a:pPr marL="0" indent="0">
              <a:buNone/>
            </a:pPr>
            <a:endParaRPr lang="es-MX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11560" y="4509120"/>
            <a:ext cx="2762250" cy="1982168"/>
            <a:chOff x="2304" y="1584"/>
            <a:chExt cx="1740" cy="1554"/>
          </a:xfrm>
        </p:grpSpPr>
        <p:sp>
          <p:nvSpPr>
            <p:cNvPr id="5" name="Film"/>
            <p:cNvSpPr>
              <a:spLocks noEditPoints="1" noChangeArrowheads="1"/>
            </p:cNvSpPr>
            <p:nvPr/>
          </p:nvSpPr>
          <p:spPr bwMode="auto">
            <a:xfrm>
              <a:off x="2304" y="1980"/>
              <a:ext cx="726" cy="1158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4960 w 21600"/>
                <a:gd name="T17" fmla="*/ 8129 h 21600"/>
                <a:gd name="T18" fmla="*/ 17079 w 21600"/>
                <a:gd name="T19" fmla="*/ 1342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  <a:path w="21600" h="21600" extrusionOk="0">
                  <a:moveTo>
                    <a:pt x="3014" y="21600"/>
                  </a:moveTo>
                  <a:lnTo>
                    <a:pt x="3014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014" y="21600"/>
                  </a:lnTo>
                  <a:close/>
                </a:path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18586" y="0"/>
                  </a:lnTo>
                  <a:lnTo>
                    <a:pt x="18586" y="21600"/>
                  </a:lnTo>
                  <a:lnTo>
                    <a:pt x="21600" y="21600"/>
                  </a:lnTo>
                  <a:close/>
                </a:path>
                <a:path w="21600" h="21600" extrusionOk="0">
                  <a:moveTo>
                    <a:pt x="6028" y="6574"/>
                  </a:moveTo>
                  <a:lnTo>
                    <a:pt x="15572" y="6574"/>
                  </a:lnTo>
                  <a:lnTo>
                    <a:pt x="16074" y="6574"/>
                  </a:lnTo>
                  <a:lnTo>
                    <a:pt x="16326" y="6457"/>
                  </a:lnTo>
                  <a:lnTo>
                    <a:pt x="16577" y="6339"/>
                  </a:lnTo>
                  <a:lnTo>
                    <a:pt x="16828" y="6222"/>
                  </a:lnTo>
                  <a:lnTo>
                    <a:pt x="17079" y="6222"/>
                  </a:lnTo>
                  <a:lnTo>
                    <a:pt x="17330" y="5987"/>
                  </a:lnTo>
                  <a:lnTo>
                    <a:pt x="17330" y="5870"/>
                  </a:lnTo>
                  <a:lnTo>
                    <a:pt x="17581" y="5635"/>
                  </a:lnTo>
                  <a:lnTo>
                    <a:pt x="17581" y="1526"/>
                  </a:lnTo>
                  <a:lnTo>
                    <a:pt x="17330" y="1291"/>
                  </a:lnTo>
                  <a:lnTo>
                    <a:pt x="17330" y="1174"/>
                  </a:lnTo>
                  <a:lnTo>
                    <a:pt x="17079" y="1057"/>
                  </a:lnTo>
                  <a:lnTo>
                    <a:pt x="16828" y="939"/>
                  </a:lnTo>
                  <a:lnTo>
                    <a:pt x="16577" y="822"/>
                  </a:lnTo>
                  <a:lnTo>
                    <a:pt x="16326" y="704"/>
                  </a:lnTo>
                  <a:lnTo>
                    <a:pt x="16074" y="704"/>
                  </a:lnTo>
                  <a:lnTo>
                    <a:pt x="15572" y="587"/>
                  </a:lnTo>
                  <a:lnTo>
                    <a:pt x="6028" y="587"/>
                  </a:lnTo>
                  <a:lnTo>
                    <a:pt x="5526" y="704"/>
                  </a:lnTo>
                  <a:lnTo>
                    <a:pt x="5274" y="704"/>
                  </a:lnTo>
                  <a:lnTo>
                    <a:pt x="5023" y="822"/>
                  </a:lnTo>
                  <a:lnTo>
                    <a:pt x="4772" y="939"/>
                  </a:lnTo>
                  <a:lnTo>
                    <a:pt x="4521" y="1057"/>
                  </a:lnTo>
                  <a:lnTo>
                    <a:pt x="4270" y="1174"/>
                  </a:lnTo>
                  <a:lnTo>
                    <a:pt x="4270" y="1291"/>
                  </a:lnTo>
                  <a:lnTo>
                    <a:pt x="4019" y="1526"/>
                  </a:lnTo>
                  <a:lnTo>
                    <a:pt x="4019" y="5635"/>
                  </a:lnTo>
                  <a:lnTo>
                    <a:pt x="4270" y="5870"/>
                  </a:lnTo>
                  <a:lnTo>
                    <a:pt x="4270" y="5987"/>
                  </a:lnTo>
                  <a:lnTo>
                    <a:pt x="4521" y="6222"/>
                  </a:lnTo>
                  <a:lnTo>
                    <a:pt x="4772" y="6222"/>
                  </a:lnTo>
                  <a:lnTo>
                    <a:pt x="5023" y="6339"/>
                  </a:lnTo>
                  <a:lnTo>
                    <a:pt x="5274" y="6457"/>
                  </a:lnTo>
                  <a:lnTo>
                    <a:pt x="5526" y="6574"/>
                  </a:lnTo>
                  <a:lnTo>
                    <a:pt x="6028" y="6574"/>
                  </a:lnTo>
                  <a:close/>
                </a:path>
                <a:path w="21600" h="21600" extrusionOk="0">
                  <a:moveTo>
                    <a:pt x="6028" y="13617"/>
                  </a:moveTo>
                  <a:lnTo>
                    <a:pt x="15572" y="13617"/>
                  </a:lnTo>
                  <a:lnTo>
                    <a:pt x="16074" y="13617"/>
                  </a:lnTo>
                  <a:lnTo>
                    <a:pt x="16326" y="13617"/>
                  </a:lnTo>
                  <a:lnTo>
                    <a:pt x="16577" y="13500"/>
                  </a:lnTo>
                  <a:lnTo>
                    <a:pt x="16828" y="13383"/>
                  </a:lnTo>
                  <a:lnTo>
                    <a:pt x="17079" y="13265"/>
                  </a:lnTo>
                  <a:lnTo>
                    <a:pt x="17330" y="13148"/>
                  </a:lnTo>
                  <a:lnTo>
                    <a:pt x="17330" y="12913"/>
                  </a:lnTo>
                  <a:lnTo>
                    <a:pt x="17581" y="12796"/>
                  </a:lnTo>
                  <a:lnTo>
                    <a:pt x="17581" y="8687"/>
                  </a:lnTo>
                  <a:lnTo>
                    <a:pt x="17330" y="8452"/>
                  </a:lnTo>
                  <a:lnTo>
                    <a:pt x="17330" y="8335"/>
                  </a:lnTo>
                  <a:lnTo>
                    <a:pt x="17079" y="8217"/>
                  </a:lnTo>
                  <a:lnTo>
                    <a:pt x="16828" y="7983"/>
                  </a:lnTo>
                  <a:lnTo>
                    <a:pt x="16577" y="7983"/>
                  </a:lnTo>
                  <a:lnTo>
                    <a:pt x="16326" y="7865"/>
                  </a:lnTo>
                  <a:lnTo>
                    <a:pt x="16074" y="7865"/>
                  </a:lnTo>
                  <a:lnTo>
                    <a:pt x="15572" y="7748"/>
                  </a:lnTo>
                  <a:lnTo>
                    <a:pt x="6028" y="7748"/>
                  </a:lnTo>
                  <a:lnTo>
                    <a:pt x="5526" y="7865"/>
                  </a:lnTo>
                  <a:lnTo>
                    <a:pt x="5274" y="7865"/>
                  </a:lnTo>
                  <a:lnTo>
                    <a:pt x="5023" y="7983"/>
                  </a:lnTo>
                  <a:lnTo>
                    <a:pt x="4772" y="7983"/>
                  </a:lnTo>
                  <a:lnTo>
                    <a:pt x="4521" y="8217"/>
                  </a:lnTo>
                  <a:lnTo>
                    <a:pt x="4270" y="8335"/>
                  </a:lnTo>
                  <a:lnTo>
                    <a:pt x="4270" y="8452"/>
                  </a:lnTo>
                  <a:lnTo>
                    <a:pt x="4019" y="8687"/>
                  </a:lnTo>
                  <a:lnTo>
                    <a:pt x="4019" y="12796"/>
                  </a:lnTo>
                  <a:lnTo>
                    <a:pt x="4270" y="12913"/>
                  </a:lnTo>
                  <a:lnTo>
                    <a:pt x="4270" y="13148"/>
                  </a:lnTo>
                  <a:lnTo>
                    <a:pt x="4521" y="13265"/>
                  </a:lnTo>
                  <a:lnTo>
                    <a:pt x="4772" y="13383"/>
                  </a:lnTo>
                  <a:lnTo>
                    <a:pt x="5023" y="13500"/>
                  </a:lnTo>
                  <a:lnTo>
                    <a:pt x="5274" y="13617"/>
                  </a:lnTo>
                  <a:lnTo>
                    <a:pt x="5526" y="13617"/>
                  </a:lnTo>
                  <a:lnTo>
                    <a:pt x="6028" y="13617"/>
                  </a:lnTo>
                  <a:close/>
                </a:path>
                <a:path w="21600" h="21600" extrusionOk="0">
                  <a:moveTo>
                    <a:pt x="6028" y="20778"/>
                  </a:moveTo>
                  <a:lnTo>
                    <a:pt x="15572" y="20778"/>
                  </a:lnTo>
                  <a:lnTo>
                    <a:pt x="16074" y="20778"/>
                  </a:lnTo>
                  <a:lnTo>
                    <a:pt x="16326" y="20661"/>
                  </a:lnTo>
                  <a:lnTo>
                    <a:pt x="16577" y="20661"/>
                  </a:lnTo>
                  <a:lnTo>
                    <a:pt x="16828" y="20543"/>
                  </a:lnTo>
                  <a:lnTo>
                    <a:pt x="17079" y="20426"/>
                  </a:lnTo>
                  <a:lnTo>
                    <a:pt x="17330" y="20309"/>
                  </a:lnTo>
                  <a:lnTo>
                    <a:pt x="17330" y="20074"/>
                  </a:lnTo>
                  <a:lnTo>
                    <a:pt x="17581" y="19957"/>
                  </a:lnTo>
                  <a:lnTo>
                    <a:pt x="17581" y="15730"/>
                  </a:lnTo>
                  <a:lnTo>
                    <a:pt x="17330" y="15613"/>
                  </a:lnTo>
                  <a:lnTo>
                    <a:pt x="17330" y="15378"/>
                  </a:lnTo>
                  <a:lnTo>
                    <a:pt x="17079" y="15378"/>
                  </a:lnTo>
                  <a:lnTo>
                    <a:pt x="16828" y="15143"/>
                  </a:lnTo>
                  <a:lnTo>
                    <a:pt x="16577" y="15026"/>
                  </a:lnTo>
                  <a:lnTo>
                    <a:pt x="16326" y="15026"/>
                  </a:lnTo>
                  <a:lnTo>
                    <a:pt x="16074" y="15026"/>
                  </a:lnTo>
                  <a:lnTo>
                    <a:pt x="15572" y="14909"/>
                  </a:lnTo>
                  <a:lnTo>
                    <a:pt x="6028" y="14909"/>
                  </a:lnTo>
                  <a:lnTo>
                    <a:pt x="5526" y="15026"/>
                  </a:lnTo>
                  <a:lnTo>
                    <a:pt x="5274" y="15026"/>
                  </a:lnTo>
                  <a:lnTo>
                    <a:pt x="5023" y="15026"/>
                  </a:lnTo>
                  <a:lnTo>
                    <a:pt x="4772" y="15143"/>
                  </a:lnTo>
                  <a:lnTo>
                    <a:pt x="4521" y="15378"/>
                  </a:lnTo>
                  <a:lnTo>
                    <a:pt x="4270" y="15378"/>
                  </a:lnTo>
                  <a:lnTo>
                    <a:pt x="4270" y="15613"/>
                  </a:lnTo>
                  <a:lnTo>
                    <a:pt x="4019" y="15730"/>
                  </a:lnTo>
                  <a:lnTo>
                    <a:pt x="4019" y="19957"/>
                  </a:lnTo>
                  <a:lnTo>
                    <a:pt x="4270" y="20074"/>
                  </a:lnTo>
                  <a:lnTo>
                    <a:pt x="4270" y="20309"/>
                  </a:lnTo>
                  <a:lnTo>
                    <a:pt x="4521" y="20426"/>
                  </a:lnTo>
                  <a:lnTo>
                    <a:pt x="4772" y="20543"/>
                  </a:lnTo>
                  <a:lnTo>
                    <a:pt x="5023" y="20661"/>
                  </a:lnTo>
                  <a:lnTo>
                    <a:pt x="5274" y="20661"/>
                  </a:lnTo>
                  <a:lnTo>
                    <a:pt x="5526" y="20778"/>
                  </a:lnTo>
                  <a:lnTo>
                    <a:pt x="6028" y="20778"/>
                  </a:lnTo>
                  <a:close/>
                </a:path>
                <a:path w="21600" h="21600" extrusionOk="0">
                  <a:moveTo>
                    <a:pt x="753" y="1291"/>
                  </a:moveTo>
                  <a:lnTo>
                    <a:pt x="2260" y="1291"/>
                  </a:lnTo>
                  <a:lnTo>
                    <a:pt x="2260" y="235"/>
                  </a:lnTo>
                  <a:lnTo>
                    <a:pt x="753" y="235"/>
                  </a:lnTo>
                  <a:lnTo>
                    <a:pt x="753" y="1291"/>
                  </a:lnTo>
                  <a:close/>
                </a:path>
                <a:path w="21600" h="21600" extrusionOk="0">
                  <a:moveTo>
                    <a:pt x="753" y="2700"/>
                  </a:moveTo>
                  <a:lnTo>
                    <a:pt x="2260" y="2700"/>
                  </a:lnTo>
                  <a:lnTo>
                    <a:pt x="2260" y="1643"/>
                  </a:lnTo>
                  <a:lnTo>
                    <a:pt x="753" y="1643"/>
                  </a:lnTo>
                  <a:lnTo>
                    <a:pt x="753" y="2700"/>
                  </a:lnTo>
                  <a:close/>
                </a:path>
                <a:path w="21600" h="21600" extrusionOk="0">
                  <a:moveTo>
                    <a:pt x="753" y="4109"/>
                  </a:moveTo>
                  <a:lnTo>
                    <a:pt x="2260" y="4109"/>
                  </a:lnTo>
                  <a:lnTo>
                    <a:pt x="2260" y="3052"/>
                  </a:lnTo>
                  <a:lnTo>
                    <a:pt x="753" y="3052"/>
                  </a:lnTo>
                  <a:lnTo>
                    <a:pt x="753" y="4109"/>
                  </a:lnTo>
                  <a:close/>
                </a:path>
                <a:path w="21600" h="21600" extrusionOk="0">
                  <a:moveTo>
                    <a:pt x="753" y="5517"/>
                  </a:moveTo>
                  <a:lnTo>
                    <a:pt x="2260" y="5517"/>
                  </a:lnTo>
                  <a:lnTo>
                    <a:pt x="2260" y="4461"/>
                  </a:lnTo>
                  <a:lnTo>
                    <a:pt x="753" y="4461"/>
                  </a:lnTo>
                  <a:lnTo>
                    <a:pt x="753" y="5517"/>
                  </a:lnTo>
                  <a:close/>
                </a:path>
                <a:path w="21600" h="21600" extrusionOk="0">
                  <a:moveTo>
                    <a:pt x="753" y="6926"/>
                  </a:moveTo>
                  <a:lnTo>
                    <a:pt x="2260" y="6926"/>
                  </a:lnTo>
                  <a:lnTo>
                    <a:pt x="2260" y="5870"/>
                  </a:lnTo>
                  <a:lnTo>
                    <a:pt x="753" y="5870"/>
                  </a:lnTo>
                  <a:lnTo>
                    <a:pt x="753" y="6926"/>
                  </a:lnTo>
                  <a:close/>
                </a:path>
                <a:path w="21600" h="21600" extrusionOk="0">
                  <a:moveTo>
                    <a:pt x="753" y="8335"/>
                  </a:moveTo>
                  <a:lnTo>
                    <a:pt x="2260" y="8335"/>
                  </a:lnTo>
                  <a:lnTo>
                    <a:pt x="2260" y="7278"/>
                  </a:lnTo>
                  <a:lnTo>
                    <a:pt x="753" y="7278"/>
                  </a:lnTo>
                  <a:lnTo>
                    <a:pt x="753" y="8335"/>
                  </a:lnTo>
                  <a:close/>
                </a:path>
                <a:path w="21600" h="21600" extrusionOk="0">
                  <a:moveTo>
                    <a:pt x="753" y="9743"/>
                  </a:moveTo>
                  <a:lnTo>
                    <a:pt x="2260" y="9743"/>
                  </a:lnTo>
                  <a:lnTo>
                    <a:pt x="2260" y="8687"/>
                  </a:lnTo>
                  <a:lnTo>
                    <a:pt x="753" y="8687"/>
                  </a:lnTo>
                  <a:lnTo>
                    <a:pt x="753" y="9743"/>
                  </a:lnTo>
                  <a:close/>
                </a:path>
                <a:path w="21600" h="21600" extrusionOk="0">
                  <a:moveTo>
                    <a:pt x="753" y="11152"/>
                  </a:moveTo>
                  <a:lnTo>
                    <a:pt x="2260" y="11152"/>
                  </a:lnTo>
                  <a:lnTo>
                    <a:pt x="2260" y="10096"/>
                  </a:lnTo>
                  <a:lnTo>
                    <a:pt x="753" y="10096"/>
                  </a:lnTo>
                  <a:lnTo>
                    <a:pt x="753" y="11152"/>
                  </a:lnTo>
                  <a:close/>
                </a:path>
                <a:path w="21600" h="21600" extrusionOk="0">
                  <a:moveTo>
                    <a:pt x="753" y="12561"/>
                  </a:moveTo>
                  <a:lnTo>
                    <a:pt x="2260" y="12561"/>
                  </a:lnTo>
                  <a:lnTo>
                    <a:pt x="2260" y="11504"/>
                  </a:lnTo>
                  <a:lnTo>
                    <a:pt x="753" y="11504"/>
                  </a:lnTo>
                  <a:lnTo>
                    <a:pt x="753" y="12561"/>
                  </a:lnTo>
                  <a:close/>
                </a:path>
                <a:path w="21600" h="21600" extrusionOk="0">
                  <a:moveTo>
                    <a:pt x="753" y="13970"/>
                  </a:moveTo>
                  <a:lnTo>
                    <a:pt x="2260" y="13970"/>
                  </a:lnTo>
                  <a:lnTo>
                    <a:pt x="2260" y="12913"/>
                  </a:lnTo>
                  <a:lnTo>
                    <a:pt x="753" y="12913"/>
                  </a:lnTo>
                  <a:lnTo>
                    <a:pt x="753" y="13970"/>
                  </a:lnTo>
                  <a:close/>
                </a:path>
                <a:path w="21600" h="21600" extrusionOk="0">
                  <a:moveTo>
                    <a:pt x="753" y="15378"/>
                  </a:moveTo>
                  <a:lnTo>
                    <a:pt x="2260" y="15378"/>
                  </a:lnTo>
                  <a:lnTo>
                    <a:pt x="2260" y="14322"/>
                  </a:lnTo>
                  <a:lnTo>
                    <a:pt x="753" y="14322"/>
                  </a:lnTo>
                  <a:lnTo>
                    <a:pt x="753" y="15378"/>
                  </a:lnTo>
                  <a:close/>
                </a:path>
                <a:path w="21600" h="21600" extrusionOk="0">
                  <a:moveTo>
                    <a:pt x="753" y="16787"/>
                  </a:moveTo>
                  <a:lnTo>
                    <a:pt x="2260" y="16787"/>
                  </a:lnTo>
                  <a:lnTo>
                    <a:pt x="2260" y="15730"/>
                  </a:lnTo>
                  <a:lnTo>
                    <a:pt x="753" y="15730"/>
                  </a:lnTo>
                  <a:lnTo>
                    <a:pt x="753" y="16787"/>
                  </a:lnTo>
                  <a:close/>
                </a:path>
                <a:path w="21600" h="21600" extrusionOk="0">
                  <a:moveTo>
                    <a:pt x="753" y="18196"/>
                  </a:moveTo>
                  <a:lnTo>
                    <a:pt x="2260" y="18196"/>
                  </a:lnTo>
                  <a:lnTo>
                    <a:pt x="2260" y="17139"/>
                  </a:lnTo>
                  <a:lnTo>
                    <a:pt x="753" y="17139"/>
                  </a:lnTo>
                  <a:lnTo>
                    <a:pt x="753" y="18196"/>
                  </a:lnTo>
                  <a:close/>
                </a:path>
                <a:path w="21600" h="21600" extrusionOk="0">
                  <a:moveTo>
                    <a:pt x="753" y="19604"/>
                  </a:moveTo>
                  <a:lnTo>
                    <a:pt x="2260" y="19604"/>
                  </a:lnTo>
                  <a:lnTo>
                    <a:pt x="2260" y="18548"/>
                  </a:lnTo>
                  <a:lnTo>
                    <a:pt x="753" y="18548"/>
                  </a:lnTo>
                  <a:lnTo>
                    <a:pt x="753" y="19604"/>
                  </a:lnTo>
                  <a:close/>
                </a:path>
                <a:path w="21600" h="21600" extrusionOk="0">
                  <a:moveTo>
                    <a:pt x="753" y="21013"/>
                  </a:moveTo>
                  <a:lnTo>
                    <a:pt x="2260" y="21013"/>
                  </a:lnTo>
                  <a:lnTo>
                    <a:pt x="2260" y="19957"/>
                  </a:lnTo>
                  <a:lnTo>
                    <a:pt x="753" y="19957"/>
                  </a:lnTo>
                  <a:lnTo>
                    <a:pt x="753" y="21013"/>
                  </a:lnTo>
                  <a:close/>
                </a:path>
                <a:path w="21600" h="21600" extrusionOk="0">
                  <a:moveTo>
                    <a:pt x="19340" y="1409"/>
                  </a:moveTo>
                  <a:lnTo>
                    <a:pt x="20595" y="1409"/>
                  </a:lnTo>
                  <a:lnTo>
                    <a:pt x="20595" y="352"/>
                  </a:lnTo>
                  <a:lnTo>
                    <a:pt x="19340" y="352"/>
                  </a:lnTo>
                  <a:lnTo>
                    <a:pt x="19340" y="1409"/>
                  </a:lnTo>
                  <a:close/>
                </a:path>
                <a:path w="21600" h="21600" extrusionOk="0">
                  <a:moveTo>
                    <a:pt x="19340" y="2700"/>
                  </a:moveTo>
                  <a:lnTo>
                    <a:pt x="20595" y="2700"/>
                  </a:lnTo>
                  <a:lnTo>
                    <a:pt x="20595" y="1643"/>
                  </a:lnTo>
                  <a:lnTo>
                    <a:pt x="19340" y="1643"/>
                  </a:lnTo>
                  <a:lnTo>
                    <a:pt x="19340" y="2700"/>
                  </a:lnTo>
                  <a:close/>
                </a:path>
                <a:path w="21600" h="21600" extrusionOk="0">
                  <a:moveTo>
                    <a:pt x="19340" y="4109"/>
                  </a:moveTo>
                  <a:lnTo>
                    <a:pt x="20595" y="4109"/>
                  </a:lnTo>
                  <a:lnTo>
                    <a:pt x="20595" y="3052"/>
                  </a:lnTo>
                  <a:lnTo>
                    <a:pt x="19340" y="3052"/>
                  </a:lnTo>
                  <a:lnTo>
                    <a:pt x="19340" y="4109"/>
                  </a:lnTo>
                  <a:close/>
                </a:path>
                <a:path w="21600" h="21600" extrusionOk="0">
                  <a:moveTo>
                    <a:pt x="19340" y="5517"/>
                  </a:moveTo>
                  <a:lnTo>
                    <a:pt x="20595" y="5517"/>
                  </a:lnTo>
                  <a:lnTo>
                    <a:pt x="20595" y="4461"/>
                  </a:lnTo>
                  <a:lnTo>
                    <a:pt x="19340" y="4461"/>
                  </a:lnTo>
                  <a:lnTo>
                    <a:pt x="19340" y="5517"/>
                  </a:lnTo>
                  <a:close/>
                </a:path>
                <a:path w="21600" h="21600" extrusionOk="0">
                  <a:moveTo>
                    <a:pt x="19340" y="6926"/>
                  </a:moveTo>
                  <a:lnTo>
                    <a:pt x="20595" y="6926"/>
                  </a:lnTo>
                  <a:lnTo>
                    <a:pt x="20595" y="5870"/>
                  </a:lnTo>
                  <a:lnTo>
                    <a:pt x="19340" y="5870"/>
                  </a:lnTo>
                  <a:lnTo>
                    <a:pt x="19340" y="6926"/>
                  </a:lnTo>
                  <a:close/>
                </a:path>
                <a:path w="21600" h="21600" extrusionOk="0">
                  <a:moveTo>
                    <a:pt x="19340" y="8335"/>
                  </a:moveTo>
                  <a:lnTo>
                    <a:pt x="20595" y="8335"/>
                  </a:lnTo>
                  <a:lnTo>
                    <a:pt x="20595" y="7278"/>
                  </a:lnTo>
                  <a:lnTo>
                    <a:pt x="19340" y="7278"/>
                  </a:lnTo>
                  <a:lnTo>
                    <a:pt x="19340" y="8335"/>
                  </a:lnTo>
                  <a:close/>
                </a:path>
                <a:path w="21600" h="21600" extrusionOk="0">
                  <a:moveTo>
                    <a:pt x="19340" y="9743"/>
                  </a:moveTo>
                  <a:lnTo>
                    <a:pt x="20595" y="9743"/>
                  </a:lnTo>
                  <a:lnTo>
                    <a:pt x="20595" y="8687"/>
                  </a:lnTo>
                  <a:lnTo>
                    <a:pt x="19340" y="8687"/>
                  </a:lnTo>
                  <a:lnTo>
                    <a:pt x="19340" y="9743"/>
                  </a:lnTo>
                  <a:close/>
                </a:path>
                <a:path w="21600" h="21600" extrusionOk="0">
                  <a:moveTo>
                    <a:pt x="19340" y="11152"/>
                  </a:moveTo>
                  <a:lnTo>
                    <a:pt x="20595" y="11152"/>
                  </a:lnTo>
                  <a:lnTo>
                    <a:pt x="20595" y="10096"/>
                  </a:lnTo>
                  <a:lnTo>
                    <a:pt x="19340" y="10096"/>
                  </a:lnTo>
                  <a:lnTo>
                    <a:pt x="19340" y="11152"/>
                  </a:lnTo>
                  <a:close/>
                </a:path>
                <a:path w="21600" h="21600" extrusionOk="0">
                  <a:moveTo>
                    <a:pt x="19340" y="12561"/>
                  </a:moveTo>
                  <a:lnTo>
                    <a:pt x="20595" y="12561"/>
                  </a:lnTo>
                  <a:lnTo>
                    <a:pt x="20595" y="11504"/>
                  </a:lnTo>
                  <a:lnTo>
                    <a:pt x="19340" y="11504"/>
                  </a:lnTo>
                  <a:lnTo>
                    <a:pt x="19340" y="12561"/>
                  </a:lnTo>
                  <a:close/>
                </a:path>
                <a:path w="21600" h="21600" extrusionOk="0">
                  <a:moveTo>
                    <a:pt x="19340" y="13970"/>
                  </a:moveTo>
                  <a:lnTo>
                    <a:pt x="20595" y="13970"/>
                  </a:lnTo>
                  <a:lnTo>
                    <a:pt x="20595" y="12913"/>
                  </a:lnTo>
                  <a:lnTo>
                    <a:pt x="19340" y="12913"/>
                  </a:lnTo>
                  <a:lnTo>
                    <a:pt x="19340" y="13970"/>
                  </a:lnTo>
                  <a:close/>
                </a:path>
                <a:path w="21600" h="21600" extrusionOk="0">
                  <a:moveTo>
                    <a:pt x="19340" y="15378"/>
                  </a:moveTo>
                  <a:lnTo>
                    <a:pt x="20595" y="15378"/>
                  </a:lnTo>
                  <a:lnTo>
                    <a:pt x="20595" y="14322"/>
                  </a:lnTo>
                  <a:lnTo>
                    <a:pt x="19340" y="14322"/>
                  </a:lnTo>
                  <a:lnTo>
                    <a:pt x="19340" y="15378"/>
                  </a:lnTo>
                  <a:close/>
                </a:path>
                <a:path w="21600" h="21600" extrusionOk="0">
                  <a:moveTo>
                    <a:pt x="19340" y="16787"/>
                  </a:moveTo>
                  <a:lnTo>
                    <a:pt x="20595" y="16787"/>
                  </a:lnTo>
                  <a:lnTo>
                    <a:pt x="20595" y="15730"/>
                  </a:lnTo>
                  <a:lnTo>
                    <a:pt x="19340" y="15730"/>
                  </a:lnTo>
                  <a:lnTo>
                    <a:pt x="19340" y="16787"/>
                  </a:lnTo>
                  <a:close/>
                </a:path>
                <a:path w="21600" h="21600" extrusionOk="0">
                  <a:moveTo>
                    <a:pt x="19340" y="18196"/>
                  </a:moveTo>
                  <a:lnTo>
                    <a:pt x="20595" y="18196"/>
                  </a:lnTo>
                  <a:lnTo>
                    <a:pt x="20595" y="17139"/>
                  </a:lnTo>
                  <a:lnTo>
                    <a:pt x="19340" y="17139"/>
                  </a:lnTo>
                  <a:lnTo>
                    <a:pt x="19340" y="18196"/>
                  </a:lnTo>
                  <a:close/>
                </a:path>
                <a:path w="21600" h="21600" extrusionOk="0">
                  <a:moveTo>
                    <a:pt x="19340" y="19604"/>
                  </a:moveTo>
                  <a:lnTo>
                    <a:pt x="20595" y="19604"/>
                  </a:lnTo>
                  <a:lnTo>
                    <a:pt x="20595" y="18548"/>
                  </a:lnTo>
                  <a:lnTo>
                    <a:pt x="19340" y="18548"/>
                  </a:lnTo>
                  <a:lnTo>
                    <a:pt x="19340" y="19604"/>
                  </a:lnTo>
                  <a:close/>
                </a:path>
                <a:path w="21600" h="21600" extrusionOk="0">
                  <a:moveTo>
                    <a:pt x="19340" y="21013"/>
                  </a:moveTo>
                  <a:lnTo>
                    <a:pt x="20595" y="21013"/>
                  </a:lnTo>
                  <a:lnTo>
                    <a:pt x="20595" y="19957"/>
                  </a:lnTo>
                  <a:lnTo>
                    <a:pt x="19340" y="19957"/>
                  </a:lnTo>
                  <a:lnTo>
                    <a:pt x="19340" y="21013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Sound"/>
            <p:cNvSpPr>
              <a:spLocks noEditPoints="1" noChangeArrowheads="1"/>
            </p:cNvSpPr>
            <p:nvPr/>
          </p:nvSpPr>
          <p:spPr bwMode="auto">
            <a:xfrm>
              <a:off x="2724" y="1584"/>
              <a:ext cx="1008" cy="768"/>
            </a:xfrm>
            <a:custGeom>
              <a:avLst/>
              <a:gdLst>
                <a:gd name="T0" fmla="*/ 11164 w 21600"/>
                <a:gd name="T1" fmla="*/ 21159 h 21600"/>
                <a:gd name="T2" fmla="*/ 11164 w 21600"/>
                <a:gd name="T3" fmla="*/ 0 h 21600"/>
                <a:gd name="T4" fmla="*/ 0 w 21600"/>
                <a:gd name="T5" fmla="*/ 10800 h 21600"/>
                <a:gd name="T6" fmla="*/ 21600 w 21600"/>
                <a:gd name="T7" fmla="*/ 10800 h 21600"/>
                <a:gd name="T8" fmla="*/ 242 w 21600"/>
                <a:gd name="T9" fmla="*/ 7604 h 21600"/>
                <a:gd name="T10" fmla="*/ 10760 w 21600"/>
                <a:gd name="T11" fmla="*/ 135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7273"/>
                  </a:moveTo>
                  <a:lnTo>
                    <a:pt x="5824" y="7273"/>
                  </a:lnTo>
                  <a:lnTo>
                    <a:pt x="11164" y="0"/>
                  </a:lnTo>
                  <a:lnTo>
                    <a:pt x="11164" y="21159"/>
                  </a:lnTo>
                  <a:lnTo>
                    <a:pt x="5824" y="13885"/>
                  </a:lnTo>
                  <a:lnTo>
                    <a:pt x="0" y="13885"/>
                  </a:lnTo>
                  <a:lnTo>
                    <a:pt x="0" y="7273"/>
                  </a:lnTo>
                  <a:close/>
                </a:path>
                <a:path w="21600" h="21600">
                  <a:moveTo>
                    <a:pt x="13024" y="7273"/>
                  </a:moveTo>
                  <a:lnTo>
                    <a:pt x="13591" y="6722"/>
                  </a:lnTo>
                  <a:lnTo>
                    <a:pt x="13833" y="7548"/>
                  </a:lnTo>
                  <a:lnTo>
                    <a:pt x="14076" y="8485"/>
                  </a:lnTo>
                  <a:lnTo>
                    <a:pt x="14157" y="9367"/>
                  </a:lnTo>
                  <a:lnTo>
                    <a:pt x="14197" y="10524"/>
                  </a:lnTo>
                  <a:lnTo>
                    <a:pt x="14197" y="11406"/>
                  </a:lnTo>
                  <a:lnTo>
                    <a:pt x="14116" y="12012"/>
                  </a:lnTo>
                  <a:lnTo>
                    <a:pt x="13995" y="12728"/>
                  </a:lnTo>
                  <a:lnTo>
                    <a:pt x="13833" y="13444"/>
                  </a:lnTo>
                  <a:lnTo>
                    <a:pt x="13712" y="14106"/>
                  </a:lnTo>
                  <a:lnTo>
                    <a:pt x="13591" y="14546"/>
                  </a:lnTo>
                  <a:lnTo>
                    <a:pt x="13065" y="13885"/>
                  </a:lnTo>
                  <a:lnTo>
                    <a:pt x="13307" y="12893"/>
                  </a:lnTo>
                  <a:lnTo>
                    <a:pt x="13469" y="11791"/>
                  </a:lnTo>
                  <a:lnTo>
                    <a:pt x="13550" y="10910"/>
                  </a:lnTo>
                  <a:lnTo>
                    <a:pt x="13591" y="10138"/>
                  </a:lnTo>
                  <a:lnTo>
                    <a:pt x="13469" y="9367"/>
                  </a:lnTo>
                  <a:lnTo>
                    <a:pt x="13388" y="8595"/>
                  </a:lnTo>
                  <a:lnTo>
                    <a:pt x="13267" y="7934"/>
                  </a:lnTo>
                  <a:lnTo>
                    <a:pt x="13024" y="7273"/>
                  </a:lnTo>
                  <a:close/>
                </a:path>
                <a:path w="21600" h="21600">
                  <a:moveTo>
                    <a:pt x="16382" y="3967"/>
                  </a:moveTo>
                  <a:lnTo>
                    <a:pt x="16786" y="5179"/>
                  </a:lnTo>
                  <a:lnTo>
                    <a:pt x="17150" y="6612"/>
                  </a:lnTo>
                  <a:lnTo>
                    <a:pt x="17474" y="8651"/>
                  </a:lnTo>
                  <a:lnTo>
                    <a:pt x="17595" y="9753"/>
                  </a:lnTo>
                  <a:lnTo>
                    <a:pt x="17635" y="12012"/>
                  </a:lnTo>
                  <a:lnTo>
                    <a:pt x="17393" y="13665"/>
                  </a:lnTo>
                  <a:lnTo>
                    <a:pt x="17150" y="15208"/>
                  </a:lnTo>
                  <a:lnTo>
                    <a:pt x="16786" y="16310"/>
                  </a:lnTo>
                  <a:lnTo>
                    <a:pt x="16341" y="17687"/>
                  </a:lnTo>
                  <a:lnTo>
                    <a:pt x="15815" y="17081"/>
                  </a:lnTo>
                  <a:lnTo>
                    <a:pt x="16503" y="14602"/>
                  </a:lnTo>
                  <a:lnTo>
                    <a:pt x="16786" y="13169"/>
                  </a:lnTo>
                  <a:lnTo>
                    <a:pt x="16867" y="12012"/>
                  </a:lnTo>
                  <a:lnTo>
                    <a:pt x="16867" y="9642"/>
                  </a:lnTo>
                  <a:lnTo>
                    <a:pt x="16705" y="7989"/>
                  </a:lnTo>
                  <a:lnTo>
                    <a:pt x="16422" y="6612"/>
                  </a:lnTo>
                  <a:lnTo>
                    <a:pt x="16220" y="5675"/>
                  </a:lnTo>
                  <a:lnTo>
                    <a:pt x="15856" y="4518"/>
                  </a:lnTo>
                  <a:lnTo>
                    <a:pt x="16382" y="3967"/>
                  </a:lnTo>
                  <a:close/>
                </a:path>
                <a:path w="21600" h="21600">
                  <a:moveTo>
                    <a:pt x="18889" y="1377"/>
                  </a:moveTo>
                  <a:lnTo>
                    <a:pt x="19415" y="826"/>
                  </a:lnTo>
                  <a:lnTo>
                    <a:pt x="20194" y="2576"/>
                  </a:lnTo>
                  <a:lnTo>
                    <a:pt x="20831" y="4683"/>
                  </a:lnTo>
                  <a:lnTo>
                    <a:pt x="21357" y="7204"/>
                  </a:lnTo>
                  <a:lnTo>
                    <a:pt x="21650" y="9450"/>
                  </a:lnTo>
                  <a:lnTo>
                    <a:pt x="21600" y="12301"/>
                  </a:lnTo>
                  <a:lnTo>
                    <a:pt x="21215" y="15938"/>
                  </a:lnTo>
                  <a:lnTo>
                    <a:pt x="20629" y="18348"/>
                  </a:lnTo>
                  <a:lnTo>
                    <a:pt x="19415" y="21655"/>
                  </a:lnTo>
                  <a:lnTo>
                    <a:pt x="18889" y="21159"/>
                  </a:lnTo>
                  <a:lnTo>
                    <a:pt x="19901" y="18404"/>
                  </a:lnTo>
                  <a:lnTo>
                    <a:pt x="20467" y="15593"/>
                  </a:lnTo>
                  <a:lnTo>
                    <a:pt x="20791" y="12342"/>
                  </a:lnTo>
                  <a:lnTo>
                    <a:pt x="20871" y="9532"/>
                  </a:lnTo>
                  <a:lnTo>
                    <a:pt x="20629" y="7411"/>
                  </a:lnTo>
                  <a:lnTo>
                    <a:pt x="20062" y="4628"/>
                  </a:lnTo>
                  <a:lnTo>
                    <a:pt x="19415" y="2810"/>
                  </a:lnTo>
                  <a:lnTo>
                    <a:pt x="18889" y="1377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Photo"/>
            <p:cNvSpPr>
              <a:spLocks noEditPoints="1" noChangeArrowheads="1"/>
            </p:cNvSpPr>
            <p:nvPr/>
          </p:nvSpPr>
          <p:spPr bwMode="auto">
            <a:xfrm>
              <a:off x="3108" y="2040"/>
              <a:ext cx="936" cy="696"/>
            </a:xfrm>
            <a:custGeom>
              <a:avLst/>
              <a:gdLst>
                <a:gd name="T0" fmla="*/ 0 w 21600"/>
                <a:gd name="T1" fmla="*/ 3085 h 21600"/>
                <a:gd name="T2" fmla="*/ 10800 w 21600"/>
                <a:gd name="T3" fmla="*/ 0 h 21600"/>
                <a:gd name="T4" fmla="*/ 21600 w 21600"/>
                <a:gd name="T5" fmla="*/ 3085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8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778 w 21600"/>
                <a:gd name="T17" fmla="*/ 8228 h 21600"/>
                <a:gd name="T18" fmla="*/ 13757 w 21600"/>
                <a:gd name="T19" fmla="*/ 1688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0" y="21600"/>
                  </a:moveTo>
                  <a:lnTo>
                    <a:pt x="0" y="3085"/>
                  </a:lnTo>
                  <a:lnTo>
                    <a:pt x="1542" y="3085"/>
                  </a:lnTo>
                  <a:lnTo>
                    <a:pt x="1542" y="1028"/>
                  </a:lnTo>
                  <a:lnTo>
                    <a:pt x="3857" y="1028"/>
                  </a:lnTo>
                  <a:lnTo>
                    <a:pt x="3857" y="3085"/>
                  </a:lnTo>
                  <a:lnTo>
                    <a:pt x="5400" y="3085"/>
                  </a:lnTo>
                  <a:lnTo>
                    <a:pt x="6942" y="0"/>
                  </a:lnTo>
                  <a:lnTo>
                    <a:pt x="14657" y="0"/>
                  </a:lnTo>
                  <a:lnTo>
                    <a:pt x="16200" y="3085"/>
                  </a:lnTo>
                  <a:lnTo>
                    <a:pt x="21600" y="3085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  <a:path w="21600" h="21600" extrusionOk="0">
                  <a:moveTo>
                    <a:pt x="0" y="3085"/>
                  </a:moveTo>
                  <a:lnTo>
                    <a:pt x="21600" y="3085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3085"/>
                  </a:lnTo>
                  <a:close/>
                </a:path>
                <a:path w="21600" h="21600" extrusionOk="0">
                  <a:moveTo>
                    <a:pt x="10800" y="4800"/>
                  </a:moveTo>
                  <a:lnTo>
                    <a:pt x="11925" y="4971"/>
                  </a:lnTo>
                  <a:lnTo>
                    <a:pt x="13017" y="5442"/>
                  </a:lnTo>
                  <a:lnTo>
                    <a:pt x="14046" y="6128"/>
                  </a:lnTo>
                  <a:lnTo>
                    <a:pt x="14914" y="7071"/>
                  </a:lnTo>
                  <a:lnTo>
                    <a:pt x="15621" y="8271"/>
                  </a:lnTo>
                  <a:lnTo>
                    <a:pt x="16167" y="9514"/>
                  </a:lnTo>
                  <a:lnTo>
                    <a:pt x="16425" y="11014"/>
                  </a:lnTo>
                  <a:lnTo>
                    <a:pt x="16585" y="12471"/>
                  </a:lnTo>
                  <a:lnTo>
                    <a:pt x="16489" y="14014"/>
                  </a:lnTo>
                  <a:lnTo>
                    <a:pt x="16135" y="15471"/>
                  </a:lnTo>
                  <a:lnTo>
                    <a:pt x="15621" y="16800"/>
                  </a:lnTo>
                  <a:lnTo>
                    <a:pt x="14914" y="18000"/>
                  </a:lnTo>
                  <a:lnTo>
                    <a:pt x="14046" y="18942"/>
                  </a:lnTo>
                  <a:lnTo>
                    <a:pt x="13050" y="19671"/>
                  </a:lnTo>
                  <a:lnTo>
                    <a:pt x="11925" y="20057"/>
                  </a:lnTo>
                  <a:lnTo>
                    <a:pt x="10832" y="20185"/>
                  </a:lnTo>
                  <a:lnTo>
                    <a:pt x="9675" y="20142"/>
                  </a:lnTo>
                  <a:lnTo>
                    <a:pt x="8582" y="19628"/>
                  </a:lnTo>
                  <a:lnTo>
                    <a:pt x="7553" y="18942"/>
                  </a:lnTo>
                  <a:lnTo>
                    <a:pt x="6717" y="17957"/>
                  </a:lnTo>
                  <a:lnTo>
                    <a:pt x="5946" y="16842"/>
                  </a:lnTo>
                  <a:lnTo>
                    <a:pt x="5464" y="15514"/>
                  </a:lnTo>
                  <a:lnTo>
                    <a:pt x="5078" y="14014"/>
                  </a:lnTo>
                  <a:lnTo>
                    <a:pt x="5014" y="12514"/>
                  </a:lnTo>
                  <a:lnTo>
                    <a:pt x="5110" y="11014"/>
                  </a:lnTo>
                  <a:lnTo>
                    <a:pt x="5528" y="9557"/>
                  </a:lnTo>
                  <a:lnTo>
                    <a:pt x="6010" y="8228"/>
                  </a:lnTo>
                  <a:lnTo>
                    <a:pt x="6750" y="7114"/>
                  </a:lnTo>
                  <a:lnTo>
                    <a:pt x="7650" y="6085"/>
                  </a:lnTo>
                  <a:lnTo>
                    <a:pt x="8614" y="5400"/>
                  </a:lnTo>
                  <a:lnTo>
                    <a:pt x="9707" y="4971"/>
                  </a:lnTo>
                  <a:lnTo>
                    <a:pt x="10800" y="4800"/>
                  </a:lnTo>
                  <a:close/>
                </a:path>
                <a:path w="21600" h="21600" extrusionOk="0">
                  <a:moveTo>
                    <a:pt x="8003" y="8057"/>
                  </a:moveTo>
                  <a:lnTo>
                    <a:pt x="8807" y="7371"/>
                  </a:lnTo>
                  <a:lnTo>
                    <a:pt x="9546" y="6985"/>
                  </a:lnTo>
                  <a:lnTo>
                    <a:pt x="10446" y="6771"/>
                  </a:lnTo>
                  <a:lnTo>
                    <a:pt x="11217" y="6771"/>
                  </a:lnTo>
                  <a:lnTo>
                    <a:pt x="12053" y="7028"/>
                  </a:lnTo>
                  <a:lnTo>
                    <a:pt x="12889" y="7457"/>
                  </a:lnTo>
                  <a:lnTo>
                    <a:pt x="13628" y="8100"/>
                  </a:lnTo>
                  <a:lnTo>
                    <a:pt x="14175" y="8871"/>
                  </a:lnTo>
                  <a:lnTo>
                    <a:pt x="14625" y="9814"/>
                  </a:lnTo>
                  <a:lnTo>
                    <a:pt x="14978" y="10885"/>
                  </a:lnTo>
                  <a:lnTo>
                    <a:pt x="15171" y="12042"/>
                  </a:lnTo>
                  <a:lnTo>
                    <a:pt x="15107" y="13114"/>
                  </a:lnTo>
                  <a:lnTo>
                    <a:pt x="15042" y="14228"/>
                  </a:lnTo>
                  <a:lnTo>
                    <a:pt x="14689" y="15257"/>
                  </a:lnTo>
                  <a:lnTo>
                    <a:pt x="14207" y="16285"/>
                  </a:lnTo>
                  <a:lnTo>
                    <a:pt x="13596" y="17057"/>
                  </a:lnTo>
                  <a:lnTo>
                    <a:pt x="12889" y="17657"/>
                  </a:lnTo>
                  <a:lnTo>
                    <a:pt x="12053" y="18085"/>
                  </a:lnTo>
                  <a:lnTo>
                    <a:pt x="11185" y="18257"/>
                  </a:lnTo>
                  <a:lnTo>
                    <a:pt x="10414" y="18214"/>
                  </a:lnTo>
                  <a:lnTo>
                    <a:pt x="9546" y="18042"/>
                  </a:lnTo>
                  <a:lnTo>
                    <a:pt x="8742" y="17614"/>
                  </a:lnTo>
                  <a:lnTo>
                    <a:pt x="8003" y="17014"/>
                  </a:lnTo>
                  <a:lnTo>
                    <a:pt x="7457" y="16242"/>
                  </a:lnTo>
                  <a:lnTo>
                    <a:pt x="6975" y="15257"/>
                  </a:lnTo>
                  <a:lnTo>
                    <a:pt x="6653" y="14142"/>
                  </a:lnTo>
                  <a:lnTo>
                    <a:pt x="6492" y="13114"/>
                  </a:lnTo>
                  <a:lnTo>
                    <a:pt x="6525" y="11914"/>
                  </a:lnTo>
                  <a:lnTo>
                    <a:pt x="6621" y="10842"/>
                  </a:lnTo>
                  <a:lnTo>
                    <a:pt x="6942" y="9771"/>
                  </a:lnTo>
                  <a:lnTo>
                    <a:pt x="7457" y="8785"/>
                  </a:lnTo>
                  <a:lnTo>
                    <a:pt x="8003" y="8057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Music"/>
            <p:cNvSpPr>
              <a:spLocks noEditPoints="1" noChangeArrowheads="1"/>
            </p:cNvSpPr>
            <p:nvPr/>
          </p:nvSpPr>
          <p:spPr bwMode="auto">
            <a:xfrm>
              <a:off x="3216" y="2448"/>
              <a:ext cx="768" cy="672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s-MX" sz="3800" b="1" i="1" dirty="0" smtClean="0"/>
              <a:t>Características del proceso de memoria</a:t>
            </a:r>
            <a:endParaRPr lang="es-MX" sz="38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endParaRPr lang="es-ES" dirty="0" smtClean="0"/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dirty="0" smtClean="0"/>
              <a:t>Confluyen </a:t>
            </a:r>
            <a:r>
              <a:rPr lang="es-ES" dirty="0"/>
              <a:t>las experiencias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dirty="0"/>
              <a:t>Se integra por recuerdos 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dirty="0"/>
              <a:t>Necesitan de los sentidos para percibir la realidad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6" name="Picture 15" descr="ANd9GcR3vJgxTuqt2aWCecCbVXBDPWk5n5gktN8kl7L23ttUebQXusNNB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97152"/>
            <a:ext cx="23622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Tipos de memoria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endParaRPr lang="es-ES" dirty="0" smtClean="0"/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 smtClean="0"/>
              <a:t>Memoria sensitiva: </a:t>
            </a:r>
            <a:r>
              <a:rPr lang="es-ES" dirty="0"/>
              <a:t>(olores, sabores, etc.)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/>
              <a:t>Memoria </a:t>
            </a:r>
            <a:r>
              <a:rPr lang="es-ES" b="1" i="1" dirty="0" smtClean="0"/>
              <a:t>intelectual: </a:t>
            </a:r>
            <a:r>
              <a:rPr lang="es-ES" dirty="0"/>
              <a:t>(habilidad verbal y matemática; razonamientos y juicios)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/>
              <a:t>Memoria </a:t>
            </a:r>
            <a:r>
              <a:rPr lang="es-ES" b="1" i="1" dirty="0" smtClean="0"/>
              <a:t>afectiva: </a:t>
            </a:r>
            <a:r>
              <a:rPr lang="es-ES" dirty="0"/>
              <a:t>(reproducción de sentimientos)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/>
              <a:t>Memoria </a:t>
            </a:r>
            <a:r>
              <a:rPr lang="es-ES" b="1" i="1" dirty="0" smtClean="0"/>
              <a:t>motora: </a:t>
            </a:r>
            <a:r>
              <a:rPr lang="es-ES" dirty="0"/>
              <a:t>(danza, caminar, etc.)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pPr algn="l"/>
            <a:r>
              <a:rPr lang="es-MX" sz="3600" b="1" i="1" dirty="0" smtClean="0"/>
              <a:t>Niveles de la memoria</a:t>
            </a:r>
            <a:endParaRPr lang="es-MX" sz="36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endParaRPr lang="es-ES" i="1" dirty="0" smtClean="0">
              <a:solidFill>
                <a:srgbClr val="C00000"/>
              </a:solidFill>
            </a:endParaRP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 smtClean="0"/>
              <a:t>Memoria inmediata: </a:t>
            </a:r>
            <a:r>
              <a:rPr lang="es-ES" dirty="0"/>
              <a:t>(registro sensorial)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/>
              <a:t>Memoria corto </a:t>
            </a:r>
            <a:r>
              <a:rPr lang="es-ES" b="1" i="1" dirty="0" smtClean="0"/>
              <a:t>plazo: </a:t>
            </a:r>
            <a:r>
              <a:rPr lang="es-ES" dirty="0"/>
              <a:t>(intermedio entre la memoria inmediata y largo plazo, encargada de procesar la información)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es-ES" b="1" i="1" dirty="0"/>
              <a:t>Memoria a largo </a:t>
            </a:r>
            <a:r>
              <a:rPr lang="es-ES" b="1" i="1" dirty="0" smtClean="0"/>
              <a:t>plazo: </a:t>
            </a:r>
            <a:r>
              <a:rPr lang="es-ES" dirty="0"/>
              <a:t>(información permanente, que sirve como modelo)</a:t>
            </a:r>
          </a:p>
          <a:p>
            <a:pPr marL="0" indent="0" algn="just">
              <a:buFont typeface="Wingdings 2" pitchFamily="18" charset="2"/>
              <a:buNone/>
              <a:defRPr/>
            </a:pPr>
            <a:r>
              <a:rPr lang="es-ES" dirty="0"/>
              <a:t> 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629</Words>
  <Application>Microsoft Office PowerPoint</Application>
  <PresentationFormat>Presentación en pantalla (4:3)</PresentationFormat>
  <Paragraphs>128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10</vt:i4>
      </vt:variant>
      <vt:variant>
        <vt:lpstr>Títulos de diapositiva</vt:lpstr>
      </vt:variant>
      <vt:variant>
        <vt:i4>19</vt:i4>
      </vt:variant>
    </vt:vector>
  </HeadingPairs>
  <TitlesOfParts>
    <vt:vector size="32" baseType="lpstr">
      <vt:lpstr>Arial</vt:lpstr>
      <vt:lpstr>Calibri</vt:lpstr>
      <vt:lpstr>Wingdings 2</vt:lpstr>
      <vt:lpstr>Tema de Office</vt:lpstr>
      <vt:lpstr>1_Tema de Office</vt:lpstr>
      <vt:lpstr>2_Tema de Office</vt:lpstr>
      <vt:lpstr>3_Tema de Office</vt:lpstr>
      <vt:lpstr>4_Tema de Office</vt:lpstr>
      <vt:lpstr>5_Tema de Office</vt:lpstr>
      <vt:lpstr>6_Tema de Office</vt:lpstr>
      <vt:lpstr>7_Tema de Office</vt:lpstr>
      <vt:lpstr>8_Tema de Office</vt:lpstr>
      <vt:lpstr>9_Tema de Office</vt:lpstr>
      <vt:lpstr>Presentación de PowerPoint</vt:lpstr>
      <vt:lpstr>Tema: Memory ability </vt:lpstr>
      <vt:lpstr>Competencia a desarrollar</vt:lpstr>
      <vt:lpstr>Objetivo del tema</vt:lpstr>
      <vt:lpstr>Definición de memoria</vt:lpstr>
      <vt:lpstr>Definición de memoria</vt:lpstr>
      <vt:lpstr>Características del proceso de memoria</vt:lpstr>
      <vt:lpstr>Tipos de memoria</vt:lpstr>
      <vt:lpstr>Niveles de la memoria</vt:lpstr>
      <vt:lpstr>Principales procesos</vt:lpstr>
      <vt:lpstr>Recuerdo</vt:lpstr>
      <vt:lpstr>Olvido</vt:lpstr>
      <vt:lpstr>Algunas causas de olvido</vt:lpstr>
      <vt:lpstr>Tema 2.4.2: Formas de evaluación de la memoria</vt:lpstr>
      <vt:lpstr>Técnicas para medir la cantidad recordada</vt:lpstr>
      <vt:lpstr>Técnicas para medir la cantidad recordada</vt:lpstr>
      <vt:lpstr>Técnicas para mejorar la habilidad de la memoria</vt:lpstr>
      <vt:lpstr>Técnicas para mejorar la habilidad de la memoria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Moni</cp:lastModifiedBy>
  <cp:revision>15</cp:revision>
  <dcterms:created xsi:type="dcterms:W3CDTF">2014-07-09T15:06:15Z</dcterms:created>
  <dcterms:modified xsi:type="dcterms:W3CDTF">2016-03-17T02:10:17Z</dcterms:modified>
</cp:coreProperties>
</file>